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65" r:id="rId4"/>
    <p:sldId id="269" r:id="rId5"/>
    <p:sldId id="257" r:id="rId6"/>
    <p:sldId id="270" r:id="rId7"/>
    <p:sldId id="262" r:id="rId8"/>
    <p:sldId id="263" r:id="rId9"/>
    <p:sldId id="27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2592288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uk-UA" sz="7200" dirty="0" smtClean="0"/>
              <a:t>ФІНАНСОВИЙ ПЛАН</a:t>
            </a:r>
            <a:endParaRPr lang="uk-UA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140968"/>
            <a:ext cx="7772400" cy="2592288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uk-UA" sz="5400" dirty="0">
                <a:solidFill>
                  <a:schemeClr val="tx1"/>
                </a:solidFill>
              </a:rPr>
              <a:t>КП ТМР «ЧИСТЕ МІСТО</a:t>
            </a:r>
            <a:r>
              <a:rPr lang="uk-UA" sz="5400" dirty="0" smtClean="0">
                <a:solidFill>
                  <a:schemeClr val="tx1"/>
                </a:solidFill>
              </a:rPr>
              <a:t>» </a:t>
            </a:r>
          </a:p>
          <a:p>
            <a:r>
              <a:rPr lang="uk-UA" sz="5400" dirty="0" smtClean="0">
                <a:solidFill>
                  <a:schemeClr val="tx1"/>
                </a:solidFill>
              </a:rPr>
              <a:t>НА 2026 РІК</a:t>
            </a:r>
            <a:endParaRPr lang="uk-UA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17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63688" y="3356992"/>
            <a:ext cx="1080120" cy="2304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Блок-схема: магнитный диск 2"/>
          <p:cNvSpPr/>
          <p:nvPr/>
        </p:nvSpPr>
        <p:spPr>
          <a:xfrm>
            <a:off x="1763688" y="3212976"/>
            <a:ext cx="1512168" cy="2520280"/>
          </a:xfrm>
          <a:prstGeom prst="flowChartMagneticDisk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26 042,6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4" name="Блок-схема: магнитный диск 3"/>
          <p:cNvSpPr/>
          <p:nvPr/>
        </p:nvSpPr>
        <p:spPr>
          <a:xfrm>
            <a:off x="4499992" y="2348880"/>
            <a:ext cx="1584176" cy="3312368"/>
          </a:xfrm>
          <a:prstGeom prst="flowChartMagneticDis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28 560,2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5" name="Стрелка вверх 4"/>
          <p:cNvSpPr/>
          <p:nvPr/>
        </p:nvSpPr>
        <p:spPr>
          <a:xfrm>
            <a:off x="7092280" y="2026365"/>
            <a:ext cx="1800200" cy="1834683"/>
          </a:xfrm>
          <a:prstGeom prst="up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109,7%</a:t>
            </a:r>
          </a:p>
          <a:p>
            <a:pPr algn="ctr"/>
            <a:endParaRPr lang="uk-UA" dirty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772400" cy="1656183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rmAutofit/>
          </a:bodyPr>
          <a:lstStyle/>
          <a:p>
            <a:r>
              <a:rPr lang="uk-UA" sz="3200" dirty="0" smtClean="0"/>
              <a:t>Доходи КП ТМР «Чисте місто» (тис. грн.)</a:t>
            </a:r>
            <a:endParaRPr lang="uk-UA" sz="3200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403648" y="4941168"/>
            <a:ext cx="7488832" cy="1668388"/>
          </a:xfrm>
        </p:spPr>
        <p:txBody>
          <a:bodyPr>
            <a:normAutofit fontScale="92500" lnSpcReduction="20000"/>
          </a:bodyPr>
          <a:lstStyle/>
          <a:p>
            <a:pPr algn="just"/>
            <a:endParaRPr lang="uk-UA" dirty="0" smtClean="0"/>
          </a:p>
          <a:p>
            <a:pPr algn="just"/>
            <a:endParaRPr lang="uk-UA" dirty="0" smtClean="0"/>
          </a:p>
          <a:p>
            <a:pPr algn="r"/>
            <a:r>
              <a:rPr lang="uk-UA" dirty="0" smtClean="0"/>
              <a:t>   </a:t>
            </a:r>
            <a:r>
              <a:rPr lang="uk-UA" sz="2200" dirty="0" smtClean="0">
                <a:solidFill>
                  <a:schemeClr val="tx1"/>
                </a:solidFill>
              </a:rPr>
              <a:t>2025</a:t>
            </a:r>
            <a:r>
              <a:rPr lang="uk-UA" dirty="0" smtClean="0">
                <a:solidFill>
                  <a:schemeClr val="accent4"/>
                </a:solidFill>
              </a:rPr>
              <a:t> </a:t>
            </a:r>
            <a:r>
              <a:rPr lang="uk-UA" dirty="0" smtClean="0">
                <a:solidFill>
                  <a:srgbClr val="00B050"/>
                </a:solidFill>
              </a:rPr>
              <a:t>            </a:t>
            </a:r>
            <a:r>
              <a:rPr lang="uk-UA" sz="2200" dirty="0" smtClean="0">
                <a:solidFill>
                  <a:schemeClr val="accent6"/>
                </a:solidFill>
              </a:rPr>
              <a:t>2026 (План)                     </a:t>
            </a:r>
            <a:r>
              <a:rPr lang="uk-UA" sz="2200" dirty="0" smtClean="0">
                <a:solidFill>
                  <a:srgbClr val="00B050"/>
                </a:solidFill>
              </a:rPr>
              <a:t>очікуваний прибуток 1509,3</a:t>
            </a:r>
            <a:endParaRPr lang="uk-UA" sz="2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45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2016224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r>
              <a:rPr lang="uk-UA" b="1" dirty="0"/>
              <a:t>ФІНАНСОВІ ПОКАЗНИКИ </a:t>
            </a:r>
            <a:br>
              <a:rPr lang="uk-UA" b="1" dirty="0"/>
            </a:br>
            <a:r>
              <a:rPr lang="uk-UA" b="1" dirty="0"/>
              <a:t>КП ТМР «ЧИСТЕ МІСТО» </a:t>
            </a:r>
            <a:r>
              <a:rPr lang="uk-UA" dirty="0"/>
              <a:t/>
            </a:r>
            <a:br>
              <a:rPr lang="uk-UA" dirty="0"/>
            </a:br>
            <a:r>
              <a:rPr lang="uk-UA" b="1" dirty="0"/>
              <a:t>ЗА 2025 РІК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4032448"/>
          </a:xfrm>
          <a:solidFill>
            <a:srgbClr val="FFFF00"/>
          </a:solidFill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uk-UA" b="1" i="1" u="sng" dirty="0"/>
              <a:t>Дохід 2025 рік – 26 042,6 тис. грн., з них: </a:t>
            </a:r>
          </a:p>
          <a:p>
            <a:pPr lvl="0" algn="just">
              <a:lnSpc>
                <a:spcPct val="120000"/>
              </a:lnSpc>
            </a:pPr>
            <a:r>
              <a:rPr lang="uk-UA" b="1" i="1" dirty="0"/>
              <a:t>	Основна діяльність ТМР</a:t>
            </a:r>
            <a:r>
              <a:rPr lang="uk-UA" b="1" dirty="0"/>
              <a:t> (благоустрій територій, утримання </a:t>
            </a:r>
            <a:r>
              <a:rPr lang="uk-UA" b="1" dirty="0" err="1"/>
              <a:t>вулично</a:t>
            </a:r>
            <a:r>
              <a:rPr lang="uk-UA" b="1" dirty="0"/>
              <a:t> - шляхової мережі, та  утримання у належному стані мереж </a:t>
            </a:r>
            <a:r>
              <a:rPr lang="uk-UA" sz="2900" b="1" dirty="0"/>
              <a:t>вуличного</a:t>
            </a:r>
            <a:r>
              <a:rPr lang="uk-UA" b="1" dirty="0"/>
              <a:t> освітлення міста та сіл громади) – 2 043,4 тис. грн.;</a:t>
            </a:r>
          </a:p>
          <a:p>
            <a:pPr lvl="0">
              <a:lnSpc>
                <a:spcPct val="120000"/>
              </a:lnSpc>
            </a:pPr>
            <a:r>
              <a:rPr lang="uk-UA" b="1" i="1" dirty="0"/>
              <a:t>Реалізація дров</a:t>
            </a:r>
            <a:r>
              <a:rPr lang="uk-UA" b="1" dirty="0"/>
              <a:t> – 3 031,8 тис. грн.;</a:t>
            </a:r>
          </a:p>
          <a:p>
            <a:pPr lvl="0">
              <a:lnSpc>
                <a:spcPct val="120000"/>
              </a:lnSpc>
            </a:pPr>
            <a:r>
              <a:rPr lang="uk-UA" b="1" i="1" dirty="0" err="1"/>
              <a:t>Фінпідтримка</a:t>
            </a:r>
            <a:r>
              <a:rPr lang="uk-UA" b="1" i="1" dirty="0"/>
              <a:t> </a:t>
            </a:r>
            <a:r>
              <a:rPr lang="uk-UA" b="1" dirty="0"/>
              <a:t>(поповнення статутного фонду) – 399,0 </a:t>
            </a:r>
            <a:r>
              <a:rPr lang="uk-UA" b="1" dirty="0" err="1"/>
              <a:t>тис.грн</a:t>
            </a:r>
            <a:r>
              <a:rPr lang="uk-UA" b="1" dirty="0"/>
              <a:t>.</a:t>
            </a:r>
          </a:p>
          <a:p>
            <a:pPr lvl="0">
              <a:lnSpc>
                <a:spcPct val="120000"/>
              </a:lnSpc>
            </a:pPr>
            <a:r>
              <a:rPr lang="uk-UA" b="1" i="1" dirty="0"/>
              <a:t>Фінансування з місцевого бюджету –</a:t>
            </a:r>
            <a:r>
              <a:rPr lang="uk-UA" b="1" dirty="0"/>
              <a:t> 20 967,4 </a:t>
            </a:r>
            <a:r>
              <a:rPr lang="uk-UA" b="1" dirty="0" err="1"/>
              <a:t>тис.грн</a:t>
            </a:r>
            <a:r>
              <a:rPr lang="uk-UA" b="1" dirty="0"/>
              <a:t>.</a:t>
            </a:r>
          </a:p>
          <a:p>
            <a:pPr>
              <a:lnSpc>
                <a:spcPct val="120000"/>
              </a:lnSpc>
            </a:pPr>
            <a:r>
              <a:rPr lang="uk-UA" b="1" i="1" dirty="0"/>
              <a:t>Отримано допомоги</a:t>
            </a:r>
            <a:r>
              <a:rPr lang="uk-UA" b="1" dirty="0"/>
              <a:t> (у вигляді техніки, приладів, інструменту) </a:t>
            </a:r>
            <a:r>
              <a:rPr lang="uk-UA" b="1" i="1" dirty="0"/>
              <a:t>від благодійних організацій</a:t>
            </a:r>
            <a:r>
              <a:rPr lang="uk-UA" b="1" dirty="0"/>
              <a:t>  – 5 472,5 тис. грн.</a:t>
            </a:r>
          </a:p>
          <a:p>
            <a:pPr algn="just">
              <a:lnSpc>
                <a:spcPct val="170000"/>
              </a:lnSpc>
            </a:pPr>
            <a:endParaRPr lang="uk-UA" b="1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0471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uk-UA" sz="3600" dirty="0" smtClean="0"/>
              <a:t>Видатки КП ТМР «Чисте місто»(тис. грн.)</a:t>
            </a:r>
            <a:endParaRPr lang="uk-UA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76362"/>
            <a:ext cx="8229600" cy="4156894"/>
          </a:xfrm>
          <a:solidFill>
            <a:schemeClr val="accent5">
              <a:lumMod val="40000"/>
              <a:lumOff val="60000"/>
            </a:schemeClr>
          </a:solidFill>
        </p:spPr>
        <p:txBody>
          <a:bodyPr anchor="b" anchorCtr="0">
            <a:normAutofit/>
          </a:bodyPr>
          <a:lstStyle/>
          <a:p>
            <a:r>
              <a:rPr lang="uk-UA" sz="2000" dirty="0" smtClean="0"/>
              <a:t>              2025                               </a:t>
            </a:r>
            <a:r>
              <a:rPr lang="uk-UA" sz="2000" dirty="0">
                <a:solidFill>
                  <a:schemeClr val="accent6"/>
                </a:solidFill>
              </a:rPr>
              <a:t>2026 (План) </a:t>
            </a:r>
            <a:endParaRPr lang="uk-UA" sz="2000" dirty="0"/>
          </a:p>
        </p:txBody>
      </p:sp>
      <p:sp>
        <p:nvSpPr>
          <p:cNvPr id="4" name="Блок-схема: магнитный диск 3"/>
          <p:cNvSpPr/>
          <p:nvPr/>
        </p:nvSpPr>
        <p:spPr>
          <a:xfrm>
            <a:off x="1475657" y="3087599"/>
            <a:ext cx="1224136" cy="1872208"/>
          </a:xfrm>
          <a:prstGeom prst="flowChartMagneticDisk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24 533,3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5" name="Блок-схема: магнитный диск 4"/>
          <p:cNvSpPr/>
          <p:nvPr/>
        </p:nvSpPr>
        <p:spPr>
          <a:xfrm>
            <a:off x="3995936" y="2564904"/>
            <a:ext cx="1296144" cy="2376264"/>
          </a:xfrm>
          <a:prstGeom prst="flowChartMagneticDis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27 657,4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6" name="Стрелка вверх 5"/>
          <p:cNvSpPr/>
          <p:nvPr/>
        </p:nvSpPr>
        <p:spPr>
          <a:xfrm>
            <a:off x="6238529" y="2026365"/>
            <a:ext cx="1789855" cy="1834683"/>
          </a:xfrm>
          <a:prstGeom prst="up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112,7%</a:t>
            </a:r>
          </a:p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5045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368152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uk-UA" sz="3200" b="1" dirty="0"/>
              <a:t>Видатки 2025 року – 24 533,3 тис. грн., з них</a:t>
            </a:r>
            <a:r>
              <a:rPr lang="uk-UA" sz="3200" b="1" dirty="0" smtClean="0"/>
              <a:t>:</a:t>
            </a:r>
            <a:r>
              <a:rPr lang="uk-UA" sz="3200" b="1" dirty="0"/>
              <a:t> 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68052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47500" lnSpcReduction="20000"/>
          </a:bodyPr>
          <a:lstStyle/>
          <a:p>
            <a:pPr lvl="0">
              <a:lnSpc>
                <a:spcPct val="120000"/>
              </a:lnSpc>
            </a:pPr>
            <a:r>
              <a:rPr lang="uk-UA" i="1" dirty="0"/>
              <a:t>Заробітна плата та відрахування на соціальні заходи</a:t>
            </a:r>
            <a:r>
              <a:rPr lang="uk-UA" b="1" dirty="0"/>
              <a:t> – 11 183,1 тис. грн.;</a:t>
            </a:r>
            <a:endParaRPr lang="uk-UA" dirty="0"/>
          </a:p>
          <a:p>
            <a:pPr lvl="0">
              <a:lnSpc>
                <a:spcPct val="120000"/>
              </a:lnSpc>
            </a:pPr>
            <a:r>
              <a:rPr lang="uk-UA" i="1" dirty="0"/>
              <a:t>Сировина та матеріали </a:t>
            </a:r>
            <a:r>
              <a:rPr lang="uk-UA" dirty="0"/>
              <a:t>– </a:t>
            </a:r>
            <a:r>
              <a:rPr lang="uk-UA" b="1" dirty="0"/>
              <a:t>2</a:t>
            </a:r>
            <a:r>
              <a:rPr lang="uk-UA" dirty="0"/>
              <a:t> </a:t>
            </a:r>
            <a:r>
              <a:rPr lang="uk-UA" b="1" dirty="0"/>
              <a:t>749,5 тис. грн.;</a:t>
            </a:r>
            <a:endParaRPr lang="uk-UA" dirty="0"/>
          </a:p>
          <a:p>
            <a:pPr lvl="0">
              <a:lnSpc>
                <a:spcPct val="120000"/>
              </a:lnSpc>
            </a:pPr>
            <a:r>
              <a:rPr lang="uk-UA" i="1" dirty="0"/>
              <a:t>Основні засоби –</a:t>
            </a:r>
            <a:r>
              <a:rPr lang="uk-UA" b="1" dirty="0"/>
              <a:t> 3 230,1 </a:t>
            </a:r>
            <a:r>
              <a:rPr lang="uk-UA" b="1" dirty="0" err="1"/>
              <a:t>тис.грн</a:t>
            </a:r>
            <a:r>
              <a:rPr lang="uk-UA" b="1" dirty="0"/>
              <a:t>.;</a:t>
            </a:r>
            <a:endParaRPr lang="uk-UA" dirty="0"/>
          </a:p>
          <a:p>
            <a:pPr lvl="0">
              <a:lnSpc>
                <a:spcPct val="120000"/>
              </a:lnSpc>
            </a:pPr>
            <a:r>
              <a:rPr lang="uk-UA" i="1" dirty="0"/>
              <a:t>Поточні ремонти (автобусні зупинки, альтанка, покрівля гаражі,стіна лісопильного цеху) –</a:t>
            </a:r>
            <a:r>
              <a:rPr lang="uk-UA" b="1" dirty="0"/>
              <a:t> 1 880,8тис.грн.;</a:t>
            </a:r>
            <a:endParaRPr lang="uk-UA" dirty="0"/>
          </a:p>
          <a:p>
            <a:pPr lvl="0">
              <a:lnSpc>
                <a:spcPct val="120000"/>
              </a:lnSpc>
            </a:pPr>
            <a:r>
              <a:rPr lang="uk-UA" i="1" dirty="0"/>
              <a:t>Паливо -  </a:t>
            </a:r>
            <a:r>
              <a:rPr lang="uk-UA" b="1" dirty="0"/>
              <a:t>1 934,1 тис. грн.;</a:t>
            </a:r>
            <a:endParaRPr lang="uk-UA" dirty="0"/>
          </a:p>
          <a:p>
            <a:pPr lvl="0">
              <a:lnSpc>
                <a:spcPct val="120000"/>
              </a:lnSpc>
            </a:pPr>
            <a:r>
              <a:rPr lang="uk-UA" i="1" dirty="0"/>
              <a:t>Електроенергія – </a:t>
            </a:r>
            <a:r>
              <a:rPr lang="uk-UA" b="1" dirty="0"/>
              <a:t>1 026,4 тис. грн.;</a:t>
            </a:r>
            <a:endParaRPr lang="uk-UA" dirty="0"/>
          </a:p>
          <a:p>
            <a:pPr lvl="0">
              <a:lnSpc>
                <a:spcPct val="120000"/>
              </a:lnSpc>
            </a:pPr>
            <a:r>
              <a:rPr lang="uk-UA" i="1" dirty="0"/>
              <a:t>Амортизація –</a:t>
            </a:r>
            <a:r>
              <a:rPr lang="uk-UA" dirty="0"/>
              <a:t> </a:t>
            </a:r>
            <a:r>
              <a:rPr lang="uk-UA" b="1" dirty="0"/>
              <a:t>499,2 тис. грн.;</a:t>
            </a:r>
            <a:endParaRPr lang="uk-UA" dirty="0"/>
          </a:p>
          <a:p>
            <a:pPr lvl="0" algn="just">
              <a:lnSpc>
                <a:spcPct val="120000"/>
              </a:lnSpc>
            </a:pPr>
            <a:r>
              <a:rPr lang="uk-UA" i="1" dirty="0"/>
              <a:t>Інші (</a:t>
            </a:r>
            <a:r>
              <a:rPr lang="uk-UA" dirty="0"/>
              <a:t>оренда приміщення-36,8тис.грн, теплова енергія-18,1тис.грн, транспортні послуги-751,0тис.грн, тендерні витрати-31,2тис.грн, чищення колодязів-79,0тис.грн, </a:t>
            </a:r>
            <a:r>
              <a:rPr lang="uk-UA" dirty="0" err="1"/>
              <a:t>тех.огляд</a:t>
            </a:r>
            <a:r>
              <a:rPr lang="uk-UA" dirty="0"/>
              <a:t> авто-165,0тис.грн, </a:t>
            </a:r>
            <a:r>
              <a:rPr lang="uk-UA" dirty="0" err="1"/>
              <a:t>держ.реєстрація</a:t>
            </a:r>
            <a:r>
              <a:rPr lang="uk-UA" dirty="0"/>
              <a:t> авто-27,5тис.грн, спецодяг-72,7тис.грн, встановлення флагштоків на кладовищі та рем.пам’ятників-177,6тис.грн, встановлення відеокамер-26,2тис.грн, обслуговування електромереж-75,1тис.грн, лабораторні дослідження води-14,3тис.грн, інтернет-5,7тис.грн,, перепідготовка кадрів-35,8тис.грн, видалення дерев по ЦПХ-76,0тис.грн,підтримання об’єктів в робочому стані та інше)</a:t>
            </a:r>
            <a:r>
              <a:rPr lang="uk-UA" i="1" dirty="0"/>
              <a:t> – </a:t>
            </a:r>
            <a:r>
              <a:rPr lang="uk-UA" b="1" dirty="0"/>
              <a:t>2 030,1</a:t>
            </a:r>
            <a:r>
              <a:rPr lang="uk-UA" i="1" dirty="0"/>
              <a:t> </a:t>
            </a:r>
            <a:r>
              <a:rPr lang="uk-UA" b="1" dirty="0"/>
              <a:t>тис. грн</a:t>
            </a:r>
            <a:r>
              <a:rPr lang="uk-UA" b="1" dirty="0" smtClean="0"/>
              <a:t>.</a:t>
            </a:r>
            <a:endParaRPr lang="uk-UA" dirty="0"/>
          </a:p>
          <a:p>
            <a:pPr lvl="0">
              <a:lnSpc>
                <a:spcPct val="120000"/>
              </a:lnSpc>
            </a:pPr>
            <a:r>
              <a:rPr lang="uk-UA" i="1" dirty="0"/>
              <a:t>ПДВ –</a:t>
            </a:r>
            <a:r>
              <a:rPr lang="uk-UA" dirty="0"/>
              <a:t> </a:t>
            </a:r>
            <a:r>
              <a:rPr lang="uk-UA" b="1" dirty="0"/>
              <a:t>454,0 </a:t>
            </a:r>
            <a:r>
              <a:rPr lang="uk-UA" b="1" dirty="0" err="1"/>
              <a:t>тис.грн</a:t>
            </a:r>
            <a:r>
              <a:rPr lang="uk-UA" b="1" dirty="0"/>
              <a:t>.  </a:t>
            </a:r>
            <a:endParaRPr lang="uk-UA" dirty="0"/>
          </a:p>
          <a:p>
            <a:pPr marL="0" lvl="0" indent="0">
              <a:lnSpc>
                <a:spcPct val="120000"/>
              </a:lnSpc>
              <a:buNone/>
            </a:pPr>
            <a:r>
              <a:rPr lang="uk-UA" i="1" dirty="0"/>
              <a:t> </a:t>
            </a:r>
            <a:endParaRPr lang="uk-UA" dirty="0"/>
          </a:p>
          <a:p>
            <a:pPr>
              <a:lnSpc>
                <a:spcPct val="120000"/>
              </a:lnSpc>
            </a:pPr>
            <a:r>
              <a:rPr lang="uk-UA" b="1" dirty="0"/>
              <a:t>Отримано прибутку за 2025 рік –   1 509,3 тис. грн.</a:t>
            </a:r>
            <a:endParaRPr lang="uk-UA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2446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7772400" cy="2232248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uk-UA" sz="4000" b="1" dirty="0"/>
              <a:t>ФІНАНСОВИЙ ПЛАН </a:t>
            </a:r>
            <a:r>
              <a:rPr lang="uk-UA" sz="4000" b="1" dirty="0" smtClean="0"/>
              <a:t/>
            </a:r>
            <a:br>
              <a:rPr lang="uk-UA" sz="4000" b="1" dirty="0" smtClean="0"/>
            </a:br>
            <a:r>
              <a:rPr lang="uk-UA" sz="4000" b="1" dirty="0" smtClean="0"/>
              <a:t>КП </a:t>
            </a:r>
            <a:r>
              <a:rPr lang="uk-UA" sz="4000" b="1" dirty="0"/>
              <a:t>ТМР «</a:t>
            </a:r>
            <a:r>
              <a:rPr lang="uk-UA" sz="4000" b="1" dirty="0" smtClean="0"/>
              <a:t>ЧИСТЕ </a:t>
            </a:r>
            <a:r>
              <a:rPr lang="uk-UA" sz="4000" b="1" dirty="0"/>
              <a:t>МІСТО</a:t>
            </a:r>
            <a:r>
              <a:rPr lang="uk-UA" sz="4000" b="1" dirty="0" smtClean="0"/>
              <a:t>»</a:t>
            </a:r>
            <a:r>
              <a:rPr lang="uk-UA" sz="4000" dirty="0"/>
              <a:t/>
            </a:r>
            <a:br>
              <a:rPr lang="uk-UA" sz="4000" dirty="0"/>
            </a:br>
            <a:r>
              <a:rPr lang="uk-UA" sz="4000" b="1" dirty="0"/>
              <a:t>НА 2026 РІК</a:t>
            </a:r>
            <a:endParaRPr lang="uk-UA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348880"/>
            <a:ext cx="7772400" cy="4032448"/>
          </a:xfr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uk-UA" b="1" dirty="0">
                <a:solidFill>
                  <a:schemeClr val="tx1"/>
                </a:solidFill>
              </a:rPr>
              <a:t>Дохід 2026 рік – 28 560,2 тис. грн., з них</a:t>
            </a:r>
            <a:r>
              <a:rPr lang="uk-UA" b="1" dirty="0" smtClean="0">
                <a:solidFill>
                  <a:schemeClr val="tx1"/>
                </a:solidFill>
              </a:rPr>
              <a:t>:</a:t>
            </a:r>
            <a:r>
              <a:rPr lang="uk-UA" b="1" dirty="0">
                <a:solidFill>
                  <a:schemeClr val="tx1"/>
                </a:solidFill>
              </a:rPr>
              <a:t>  </a:t>
            </a:r>
            <a:endParaRPr lang="uk-UA" dirty="0">
              <a:solidFill>
                <a:schemeClr val="tx1"/>
              </a:solidFill>
            </a:endParaRPr>
          </a:p>
          <a:p>
            <a:pPr lvl="0"/>
            <a:r>
              <a:rPr lang="uk-UA" i="1" dirty="0">
                <a:solidFill>
                  <a:schemeClr val="tx1"/>
                </a:solidFill>
              </a:rPr>
              <a:t>Реалізація дров</a:t>
            </a:r>
            <a:r>
              <a:rPr lang="uk-UA" b="1" dirty="0">
                <a:solidFill>
                  <a:schemeClr val="tx1"/>
                </a:solidFill>
              </a:rPr>
              <a:t> – 2 220,0 тис. грн</a:t>
            </a:r>
            <a:r>
              <a:rPr lang="uk-UA" b="1" dirty="0" smtClean="0">
                <a:solidFill>
                  <a:schemeClr val="tx1"/>
                </a:solidFill>
              </a:rPr>
              <a:t>.;</a:t>
            </a:r>
            <a:endParaRPr lang="uk-UA" dirty="0">
              <a:solidFill>
                <a:schemeClr val="tx1"/>
              </a:solidFill>
            </a:endParaRPr>
          </a:p>
          <a:p>
            <a:pPr lvl="0"/>
            <a:r>
              <a:rPr lang="uk-UA" i="1" dirty="0" smtClean="0">
                <a:solidFill>
                  <a:schemeClr val="tx1"/>
                </a:solidFill>
              </a:rPr>
              <a:t>Транспортні </a:t>
            </a:r>
            <a:r>
              <a:rPr lang="uk-UA" i="1" dirty="0">
                <a:solidFill>
                  <a:schemeClr val="tx1"/>
                </a:solidFill>
              </a:rPr>
              <a:t>та інші послуги</a:t>
            </a:r>
            <a:r>
              <a:rPr lang="uk-UA" b="1" dirty="0">
                <a:solidFill>
                  <a:schemeClr val="tx1"/>
                </a:solidFill>
              </a:rPr>
              <a:t> – 150,2 тис. грн.;</a:t>
            </a:r>
            <a:endParaRPr lang="uk-UA" dirty="0">
              <a:solidFill>
                <a:schemeClr val="tx1"/>
              </a:solidFill>
            </a:endParaRPr>
          </a:p>
          <a:p>
            <a:pPr lvl="0"/>
            <a:r>
              <a:rPr lang="uk-UA" i="1" dirty="0" err="1">
                <a:solidFill>
                  <a:schemeClr val="tx1"/>
                </a:solidFill>
              </a:rPr>
              <a:t>Фінпідтримка</a:t>
            </a:r>
            <a:r>
              <a:rPr lang="uk-UA" i="1" dirty="0">
                <a:solidFill>
                  <a:schemeClr val="tx1"/>
                </a:solidFill>
              </a:rPr>
              <a:t> </a:t>
            </a:r>
            <a:r>
              <a:rPr lang="uk-UA" dirty="0">
                <a:solidFill>
                  <a:schemeClr val="tx1"/>
                </a:solidFill>
              </a:rPr>
              <a:t>(поповнення статутного фонду) – </a:t>
            </a:r>
            <a:r>
              <a:rPr lang="uk-UA" b="1" dirty="0">
                <a:solidFill>
                  <a:schemeClr val="tx1"/>
                </a:solidFill>
              </a:rPr>
              <a:t>230,0 </a:t>
            </a:r>
            <a:r>
              <a:rPr lang="uk-UA" b="1" dirty="0" err="1">
                <a:solidFill>
                  <a:schemeClr val="tx1"/>
                </a:solidFill>
              </a:rPr>
              <a:t>тис.грн</a:t>
            </a:r>
            <a:r>
              <a:rPr lang="uk-UA" b="1" dirty="0">
                <a:solidFill>
                  <a:schemeClr val="tx1"/>
                </a:solidFill>
              </a:rPr>
              <a:t>.</a:t>
            </a:r>
            <a:endParaRPr lang="uk-UA" dirty="0">
              <a:solidFill>
                <a:schemeClr val="tx1"/>
              </a:solidFill>
            </a:endParaRPr>
          </a:p>
          <a:p>
            <a:pPr lvl="0"/>
            <a:r>
              <a:rPr lang="uk-UA" i="1" dirty="0">
                <a:solidFill>
                  <a:schemeClr val="tx1"/>
                </a:solidFill>
              </a:rPr>
              <a:t>Фінансування з місцевого бюджету –</a:t>
            </a:r>
            <a:r>
              <a:rPr lang="uk-UA" b="1" dirty="0">
                <a:solidFill>
                  <a:schemeClr val="tx1"/>
                </a:solidFill>
              </a:rPr>
              <a:t> </a:t>
            </a:r>
            <a:r>
              <a:rPr lang="uk-UA" b="1" dirty="0" smtClean="0">
                <a:solidFill>
                  <a:schemeClr val="tx1"/>
                </a:solidFill>
              </a:rPr>
              <a:t>        26 </a:t>
            </a:r>
            <a:r>
              <a:rPr lang="uk-UA" b="1" dirty="0">
                <a:solidFill>
                  <a:schemeClr val="tx1"/>
                </a:solidFill>
              </a:rPr>
              <a:t>190,0 </a:t>
            </a:r>
            <a:r>
              <a:rPr lang="uk-UA" b="1" dirty="0" err="1">
                <a:solidFill>
                  <a:schemeClr val="tx1"/>
                </a:solidFill>
              </a:rPr>
              <a:t>тис.грн</a:t>
            </a:r>
            <a:r>
              <a:rPr lang="uk-UA" b="1" dirty="0">
                <a:solidFill>
                  <a:schemeClr val="tx1"/>
                </a:solidFill>
              </a:rPr>
              <a:t>.</a:t>
            </a:r>
            <a:endParaRPr lang="uk-UA" dirty="0">
              <a:solidFill>
                <a:schemeClr val="tx1"/>
              </a:solidFill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0828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260648"/>
            <a:ext cx="8371656" cy="130939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3200" b="1" dirty="0" smtClean="0"/>
              <a:t>Видатки 2026 року – 27 657,4 тис. грн., з них: </a:t>
            </a:r>
            <a:endParaRPr lang="uk-UA" sz="3200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67544" y="1628800"/>
            <a:ext cx="8371656" cy="46497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i="1" dirty="0" smtClean="0"/>
              <a:t>Заробітна плата та відрахування на соціальні заходи</a:t>
            </a:r>
            <a:r>
              <a:rPr lang="uk-UA" b="1" dirty="0" smtClean="0"/>
              <a:t> – 13 724,4 тис. грн.;</a:t>
            </a:r>
            <a:endParaRPr lang="uk-UA" dirty="0" smtClean="0"/>
          </a:p>
          <a:p>
            <a:r>
              <a:rPr lang="uk-UA" i="1" dirty="0" smtClean="0"/>
              <a:t>Сировина та матеріали </a:t>
            </a:r>
            <a:r>
              <a:rPr lang="uk-UA" dirty="0" smtClean="0"/>
              <a:t>– </a:t>
            </a:r>
            <a:r>
              <a:rPr lang="uk-UA" b="1" dirty="0" smtClean="0"/>
              <a:t>3 299,4 тис. грн.;</a:t>
            </a:r>
            <a:endParaRPr lang="uk-UA" dirty="0" smtClean="0"/>
          </a:p>
          <a:p>
            <a:r>
              <a:rPr lang="uk-UA" i="1" dirty="0" smtClean="0"/>
              <a:t>Придбання ОЗ –</a:t>
            </a:r>
            <a:r>
              <a:rPr lang="uk-UA" b="1" dirty="0" smtClean="0"/>
              <a:t> 3 553,1 </a:t>
            </a:r>
            <a:r>
              <a:rPr lang="uk-UA" b="1" dirty="0" err="1" smtClean="0"/>
              <a:t>тис.грн</a:t>
            </a:r>
            <a:r>
              <a:rPr lang="uk-UA" b="1" dirty="0" smtClean="0"/>
              <a:t>.;</a:t>
            </a:r>
            <a:endParaRPr lang="uk-UA" dirty="0" smtClean="0"/>
          </a:p>
          <a:p>
            <a:r>
              <a:rPr lang="uk-UA" i="1" dirty="0" smtClean="0"/>
              <a:t>Паливо -  </a:t>
            </a:r>
            <a:r>
              <a:rPr lang="uk-UA" b="1" dirty="0" smtClean="0"/>
              <a:t>2 651,3 тис. грн.;</a:t>
            </a:r>
            <a:endParaRPr lang="uk-UA" dirty="0" smtClean="0"/>
          </a:p>
          <a:p>
            <a:r>
              <a:rPr lang="uk-UA" i="1" dirty="0" smtClean="0"/>
              <a:t>Електроенергія – </a:t>
            </a:r>
            <a:r>
              <a:rPr lang="uk-UA" b="1" dirty="0" smtClean="0"/>
              <a:t>1 231,6 тис. грн.;</a:t>
            </a:r>
            <a:endParaRPr lang="uk-UA" dirty="0" smtClean="0"/>
          </a:p>
          <a:p>
            <a:r>
              <a:rPr lang="uk-UA" i="1" dirty="0" smtClean="0"/>
              <a:t>Амортизація –</a:t>
            </a:r>
            <a:r>
              <a:rPr lang="uk-UA" dirty="0" smtClean="0"/>
              <a:t> </a:t>
            </a:r>
            <a:r>
              <a:rPr lang="uk-UA" b="1" dirty="0" smtClean="0"/>
              <a:t>761,5 тис. грн.;</a:t>
            </a:r>
            <a:endParaRPr lang="uk-UA" dirty="0" smtClean="0"/>
          </a:p>
          <a:p>
            <a:pPr algn="just"/>
            <a:r>
              <a:rPr lang="uk-UA" i="1" dirty="0" smtClean="0"/>
              <a:t>Інші (</a:t>
            </a:r>
            <a:r>
              <a:rPr lang="uk-UA" dirty="0" smtClean="0"/>
              <a:t>оренда приміщення, теплова енергія, транспортні послуги, тендерні витрати, чищення колодязів, </a:t>
            </a:r>
            <a:r>
              <a:rPr lang="uk-UA" dirty="0" err="1" smtClean="0"/>
              <a:t>тех.огляд</a:t>
            </a:r>
            <a:r>
              <a:rPr lang="uk-UA" dirty="0" smtClean="0"/>
              <a:t> авто, </a:t>
            </a:r>
            <a:r>
              <a:rPr lang="uk-UA" dirty="0" err="1" smtClean="0"/>
              <a:t>держ.реєстрація</a:t>
            </a:r>
            <a:r>
              <a:rPr lang="uk-UA" dirty="0" smtClean="0"/>
              <a:t> авто, спецодяг, ремонт пам’ятників, лабораторні дослідження води, паспортизація колодязів, </a:t>
            </a:r>
            <a:r>
              <a:rPr lang="uk-UA" dirty="0" err="1" smtClean="0"/>
              <a:t>інтернет</a:t>
            </a:r>
            <a:r>
              <a:rPr lang="uk-UA" dirty="0" smtClean="0"/>
              <a:t>, перепідготовка кадрів,підтримання об’єктів в робочому стані та інше) </a:t>
            </a:r>
            <a:r>
              <a:rPr lang="uk-UA" i="1" dirty="0" smtClean="0"/>
              <a:t>– </a:t>
            </a:r>
            <a:r>
              <a:rPr lang="uk-UA" b="1" dirty="0" smtClean="0"/>
              <a:t>2 436,1</a:t>
            </a:r>
            <a:r>
              <a:rPr lang="uk-UA" i="1" dirty="0" smtClean="0"/>
              <a:t> </a:t>
            </a:r>
            <a:r>
              <a:rPr lang="uk-UA" b="1" dirty="0" smtClean="0"/>
              <a:t>тис. грн..</a:t>
            </a:r>
            <a:endParaRPr lang="uk-UA" dirty="0" smtClean="0"/>
          </a:p>
          <a:p>
            <a:r>
              <a:rPr lang="uk-UA" i="1" dirty="0" smtClean="0"/>
              <a:t>ПДВ –</a:t>
            </a:r>
            <a:r>
              <a:rPr lang="uk-UA" dirty="0" smtClean="0"/>
              <a:t> </a:t>
            </a:r>
            <a:r>
              <a:rPr lang="uk-UA" b="1" dirty="0" smtClean="0"/>
              <a:t>395,0 </a:t>
            </a:r>
            <a:r>
              <a:rPr lang="uk-UA" b="1" dirty="0" err="1" smtClean="0"/>
              <a:t>тис.грн</a:t>
            </a:r>
            <a:r>
              <a:rPr lang="uk-UA" b="1" dirty="0" smtClean="0"/>
              <a:t>.  </a:t>
            </a:r>
            <a:endParaRPr lang="uk-UA" dirty="0" smtClean="0"/>
          </a:p>
          <a:p>
            <a:endParaRPr lang="uk-UA" dirty="0" smtClean="0"/>
          </a:p>
          <a:p>
            <a:r>
              <a:rPr lang="uk-UA" b="1" dirty="0" smtClean="0"/>
              <a:t>Очікуваний прибуток на 2026 рік – 902,8 тис. грн.</a:t>
            </a:r>
            <a:endParaRPr lang="uk-UA" dirty="0" smtClean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3962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uk-UA" dirty="0" smtClean="0"/>
              <a:t>Розрахунки з бюджетом (тис. грн.)</a:t>
            </a:r>
            <a:endParaRPr lang="uk-UA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0280721"/>
              </p:ext>
            </p:extLst>
          </p:nvPr>
        </p:nvGraphicFramePr>
        <p:xfrm>
          <a:off x="611561" y="1700810"/>
          <a:ext cx="8136904" cy="4536502"/>
        </p:xfrm>
        <a:graphic>
          <a:graphicData uri="http://schemas.openxmlformats.org/drawingml/2006/table">
            <a:tbl>
              <a:tblPr/>
              <a:tblGrid>
                <a:gridCol w="50001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149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178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318177">
                <a:tc>
                  <a:txBody>
                    <a:bodyPr/>
                    <a:lstStyle/>
                    <a:p>
                      <a:pPr algn="l" fontAlgn="b"/>
                      <a:r>
                        <a:rPr lang="uk-UA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2025 рік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uk-UA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2026 рік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C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3665">
                <a:tc>
                  <a:txBody>
                    <a:bodyPr/>
                    <a:lstStyle/>
                    <a:p>
                      <a:pPr algn="l" fontAlgn="b"/>
                      <a:r>
                        <a:rPr lang="uk-UA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ПДВ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454,0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395,0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3665">
                <a:tc>
                  <a:txBody>
                    <a:bodyPr/>
                    <a:lstStyle/>
                    <a:p>
                      <a:pPr algn="l" fontAlgn="b"/>
                      <a:r>
                        <a:rPr lang="uk-UA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Військовий збір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458,3 </a:t>
                      </a:r>
                      <a:endParaRPr lang="uk-UA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562,5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3665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Податки з доходів фізичних осіб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1 650,0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2 024,9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3665">
                <a:tc>
                  <a:txBody>
                    <a:bodyPr/>
                    <a:lstStyle/>
                    <a:p>
                      <a:pPr algn="l" fontAlgn="b"/>
                      <a:r>
                        <a:rPr lang="uk-UA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ЄСВ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2 016,6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2 474,9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43665">
                <a:tc>
                  <a:txBody>
                    <a:bodyPr/>
                    <a:lstStyle/>
                    <a:p>
                      <a:pPr algn="l" fontAlgn="b"/>
                      <a:r>
                        <a:rPr lang="uk-UA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Податок на </a:t>
                      </a:r>
                      <a:r>
                        <a:rPr lang="uk-UA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прибуток</a:t>
                      </a:r>
                      <a:endParaRPr lang="uk-UA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271,7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162,5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444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2232248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uk-UA" sz="9600" i="1" dirty="0" smtClean="0"/>
              <a:t>ДЯКУЮ</a:t>
            </a:r>
            <a:endParaRPr lang="uk-UA" sz="96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9600" i="1" dirty="0" smtClean="0"/>
              <a:t>ЗА УВАГУ!</a:t>
            </a:r>
            <a:endParaRPr lang="uk-UA" sz="9600" i="1" dirty="0"/>
          </a:p>
        </p:txBody>
      </p:sp>
    </p:spTree>
    <p:extLst>
      <p:ext uri="{BB962C8B-B14F-4D97-AF65-F5344CB8AC3E}">
        <p14:creationId xmlns:p14="http://schemas.microsoft.com/office/powerpoint/2010/main" val="125385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145</Words>
  <Application>Microsoft Office PowerPoint</Application>
  <PresentationFormat>Экран (4:3)</PresentationFormat>
  <Paragraphs>72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ФІНАНСОВИЙ ПЛАН</vt:lpstr>
      <vt:lpstr>Доходи КП ТМР «Чисте місто» (тис. грн.)</vt:lpstr>
      <vt:lpstr>ФІНАНСОВІ ПОКАЗНИКИ  КП ТМР «ЧИСТЕ МІСТО»  ЗА 2025 РІК</vt:lpstr>
      <vt:lpstr>Видатки КП ТМР «Чисте місто»(тис. грн.)</vt:lpstr>
      <vt:lpstr>Видатки 2025 року – 24 533,3 тис. грн., з них: </vt:lpstr>
      <vt:lpstr>ФІНАНСОВИЙ ПЛАН  КП ТМР «ЧИСТЕ МІСТО» НА 2026 РІК</vt:lpstr>
      <vt:lpstr>Презентация PowerPoint</vt:lpstr>
      <vt:lpstr>Розрахунки з бюджетом (тис. грн.)</vt:lpstr>
      <vt:lpstr>ДЯКУЮ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ФІНАНСОВІ ПОКАЗНИКИ  КП ТМР «ЧИСТЕ МІСТО»  ЗА 2025 РІК</dc:title>
  <dc:creator>user</dc:creator>
  <cp:lastModifiedBy>user</cp:lastModifiedBy>
  <cp:revision>32</cp:revision>
  <cp:lastPrinted>2026-01-29T11:17:32Z</cp:lastPrinted>
  <dcterms:created xsi:type="dcterms:W3CDTF">2026-01-28T15:47:50Z</dcterms:created>
  <dcterms:modified xsi:type="dcterms:W3CDTF">2026-02-12T13:09:22Z</dcterms:modified>
</cp:coreProperties>
</file>